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1" r:id="rId1"/>
  </p:sldMasterIdLst>
  <p:notesMasterIdLst>
    <p:notesMasterId r:id="rId27"/>
  </p:notesMasterIdLst>
  <p:sldIdLst>
    <p:sldId id="256" r:id="rId2"/>
    <p:sldId id="359" r:id="rId3"/>
    <p:sldId id="360" r:id="rId4"/>
    <p:sldId id="358" r:id="rId5"/>
    <p:sldId id="363" r:id="rId6"/>
    <p:sldId id="386" r:id="rId7"/>
    <p:sldId id="389" r:id="rId8"/>
    <p:sldId id="388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1" r:id="rId20"/>
    <p:sldId id="402" r:id="rId21"/>
    <p:sldId id="403" r:id="rId22"/>
    <p:sldId id="404" r:id="rId23"/>
    <p:sldId id="400" r:id="rId24"/>
    <p:sldId id="387" r:id="rId25"/>
    <p:sldId id="26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5D"/>
    <a:srgbClr val="F9C7C6"/>
    <a:srgbClr val="F5E2A9"/>
    <a:srgbClr val="92D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7755"/>
  </p:normalViewPr>
  <p:slideViewPr>
    <p:cSldViewPr snapToGrid="0">
      <p:cViewPr varScale="1">
        <p:scale>
          <a:sx n="112" d="100"/>
          <a:sy n="112" d="100"/>
        </p:scale>
        <p:origin x="688" y="184"/>
      </p:cViewPr>
      <p:guideLst/>
    </p:cSldViewPr>
  </p:slideViewPr>
  <p:outlineViewPr>
    <p:cViewPr>
      <p:scale>
        <a:sx n="33" d="100"/>
        <a:sy n="33" d="100"/>
      </p:scale>
      <p:origin x="0" y="-340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9059A-6E5C-6C48-A74F-E9215479C97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946AD-322E-C545-A8EF-90A7BE9DD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9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show this in part to give some credit to the institutions where I’ve done work but also to show students what’s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7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3E6C-22CE-6588-BDDE-A8F94A28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D6F960-2729-9AD3-EAF2-DFCC2549E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A9E65-B00D-BC17-2484-2938A8D07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decided to compare sentiment to two variables about countries, number or internet users (top) and income groups, according to World Bank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saw that having more internet users correlated with higher sentiment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saw that higher average income correlated with higher sentiment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FC2A9-9DCE-F01F-9110-53B7FB088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3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05F59-499B-A1FD-AE87-0E45D25AD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25E891-0E28-B3FC-92B6-2061999F9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985D0-EADA-82C4-0CEB-169DDF152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“Top Adjectives”: most frequent adjectives in the 100 sentences for each country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EBB02-55D0-7AAF-0E1E-541F08DBD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4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97481-3572-8FC2-0955-B629FE0A9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9CD9B-9454-6CD9-FE36-778295505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8ADD-5939-0ABF-69CA-CAD12A488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GPT-2 was trained on web data up to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904C3-F082-13CC-CC69-F2405B6E7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2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0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</a:rPr>
              <a:t>- Pranav: “Outputs also </a:t>
            </a:r>
            <a:r>
              <a:rPr lang="en-US" sz="1200" b="1" dirty="0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</a:rPr>
              <a:t>mixed up culturally specific attire and ornaments</a:t>
            </a:r>
            <a:r>
              <a:rPr lang="en-US" sz="1200" dirty="0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</a:rPr>
              <a:t> by portraying traditional </a:t>
            </a:r>
            <a:r>
              <a:rPr lang="en-US" sz="1200" dirty="0" err="1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</a:rPr>
              <a:t>Kanjivaram</a:t>
            </a:r>
            <a:r>
              <a:rPr lang="en-US" sz="1200" dirty="0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</a:rPr>
              <a:t> sarees, a south Indian attire, with jewelry from North India or showing Bharatnatyam dancers wearing Odissi headgear.”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11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yes, what does that mean for how the technology is presented to users or integrated in larger systems?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4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80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2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move your home from one place to another, you get rid of things</a:t>
            </a:r>
          </a:p>
          <a:p>
            <a:r>
              <a:rPr lang="en-US" dirty="0"/>
              <a:t>When you move in the sense of an academic career, the opposite happens: you accumulate things…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27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29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78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7EB7-7295-B017-8FEF-C7424EDB5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4A397-3544-96BB-5521-DA4C0579C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A44C9E-A73C-5C79-4106-4075B0B34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BERT: Bidirectional Encoder Representations from Transformers</a:t>
            </a:r>
          </a:p>
          <a:p>
            <a:r>
              <a:rPr lang="en-US" dirty="0"/>
              <a:t>- GPT-2: 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Generative Pre-trained Transformer 2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- The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TrustNLP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 manuscript, which won the workshop’s best short paper award, was on its ninth submission. Eight prior rejections.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48BB8-C790-C820-2E69-C2E319407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4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E1BDC-B2EE-DD2D-64B2-FFAB079B4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3A117-E403-63BA-45B1-0DBD3957D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C7F069-726F-C3B1-1ECC-81D67FFB3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never want to assume that people know what sentiment analysis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“more complicated”; 2D, with one dimension positive to negative and the other dimension subdued to energetic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This is often a “gateway topic” for learning NLP.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83F72-BD40-F78E-C552-D17F408FC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60848-1229-DCCC-2DCC-5C0494728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E2F59-4883-3434-94D4-80DB6A3BB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C3749-3AA3-EE1D-2D57-A37896FE2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got inconsistent results when we tried nouns for referring to nonbinary people explicitly. We think there wasn’t enough of those terms in the training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there is a non-disabled category that serves as our control group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Sources for disability groups and words: National Center on Disability and Journalism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195E8-DA80-A1B2-77D5-56D9766DC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90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E0711-5A5D-6588-5C16-5C076FD6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76DA6-6F34-6DCC-D6C1-4B51D9A84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45B93-5421-7335-E61F-AF6B341D1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results were statistically significant using a t-test with an alpha of 0.001.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02524-346C-4013-DB6F-7986442D4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946AD-322E-C545-A8EF-90A7BE9DD7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0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C3D15-D5E6-0847-9E82-FCE501F33941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1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4721-3F19-2242-97AC-60C5EA478AB5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7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5C33-3071-3B41-9688-12B0769C25FD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7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4AF9-B393-324E-A6FA-AD2A7E5B6D5A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0888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690D-EEB0-284E-B91B-BA6C2738B1AE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17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60C-2DA7-0B4F-B689-71841E4BAD08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7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1F28-91AA-B942-8FE4-ACD0BDB5410C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375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C30-84E4-2343-860F-AC44F93ACE62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31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A825-222C-584B-BC5D-3D39FC76B87F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9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0E85-5EB9-C949-BF51-C0486477B14C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7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3CF6-287C-894A-9857-B297567485C8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59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D421D-1BBB-7C4D-B7EE-7B7B81D7EE24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2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74AD-1C3D-9C42-8F6B-1A94FD18F23C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21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4867-91C6-5E4A-8046-095EB7EEB034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1678-3BEE-0C40-A371-F4301F21697C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5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BC49-E245-2045-B4BB-30B33E019A83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07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82F2D-B947-6744-9BC9-9D99ECF53990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BC5F7E8-1473-C14F-AC90-DB7236042DD4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60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hyperlink" Target="https://shomir.net/" TargetMode="External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LuBDmu3WLk" TargetMode="External"/><Relationship Id="rId5" Type="http://schemas.openxmlformats.org/officeDocument/2006/relationships/hyperlink" Target="https://shomir.net/advice" TargetMode="External"/><Relationship Id="rId4" Type="http://schemas.openxmlformats.org/officeDocument/2006/relationships/hyperlink" Target="mailto:shomir@psu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188E-4F5C-353C-1DEF-2AD55B0E5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4008" y="1288675"/>
            <a:ext cx="5223291" cy="24971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75" dirty="0">
                <a:solidFill>
                  <a:srgbClr val="EBEBEB"/>
                </a:solidFill>
              </a:rPr>
              <a:t>Case Studies of Sociodemographic </a:t>
            </a:r>
            <a:r>
              <a:rPr lang="en-US" sz="3375">
                <a:solidFill>
                  <a:srgbClr val="EBEBEB"/>
                </a:solidFill>
              </a:rPr>
              <a:t>Biases by Artificial Intelligence Models</a:t>
            </a:r>
            <a:endParaRPr lang="en-US" sz="3375" dirty="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7B29E-1248-BFE4-647F-04DA25672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4008" y="4145002"/>
            <a:ext cx="5392021" cy="64606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Shomir Wilson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Associate Professor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College of Information Sciences and Technology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Pennsylvania State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74A46-9E47-7010-20F5-A59310BB8BF0}"/>
              </a:ext>
            </a:extLst>
          </p:cNvPr>
          <p:cNvSpPr txBox="1"/>
          <p:nvPr/>
        </p:nvSpPr>
        <p:spPr>
          <a:xfrm>
            <a:off x="0" y="5200227"/>
            <a:ext cx="33614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65000"/>
                  </a:schemeClr>
                </a:solidFill>
              </a:rPr>
              <a:t>DALL-E prompt: “impressionist painting of a crowd of happy and sad computers”</a:t>
            </a:r>
          </a:p>
        </p:txBody>
      </p:sp>
      <p:pic>
        <p:nvPicPr>
          <p:cNvPr id="7" name="Content Placeholder 8" descr="A picture containing indoor, different, crowd&#10;&#10;Description automatically generated">
            <a:extLst>
              <a:ext uri="{FF2B5EF4-FFF2-40B4-BE49-F238E27FC236}">
                <a16:creationId xmlns:a16="http://schemas.microsoft.com/office/drawing/2014/main" id="{3BB151CA-705A-427C-8A7F-09D2A3FAB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" r="1"/>
          <a:stretch/>
        </p:blipFill>
        <p:spPr>
          <a:xfrm>
            <a:off x="-657545" y="1004465"/>
            <a:ext cx="422068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7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F6140-2254-4741-891A-18F4BBB3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7B7B-2A5D-7B7C-151C-9A167937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776C2-9EA8-8E48-1B03-A87DC25BD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528011"/>
            <a:ext cx="7567544" cy="503425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>
                <a:ea typeface="Verdana" panose="020B0604030504040204" pitchFamily="34" charset="0"/>
              </a:rPr>
              <a:t>The &lt;desc&gt; &lt;noun&gt; &lt;verb&gt; &lt;mask&gt;.</a:t>
            </a:r>
          </a:p>
          <a:p>
            <a:pPr marL="0" indent="0">
              <a:buNone/>
            </a:pPr>
            <a:r>
              <a:rPr lang="en-US" dirty="0"/>
              <a:t>What about </a:t>
            </a:r>
            <a:r>
              <a:rPr lang="en-US" b="1" dirty="0"/>
              <a:t>&lt;mask&gt;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We used BERT to ”predict” the most likely word to appear in place of &lt;mask&gt;. Examples:</a:t>
            </a:r>
          </a:p>
          <a:p>
            <a:pPr marL="0" indent="0" algn="ctr">
              <a:buNone/>
            </a:pPr>
            <a:r>
              <a:rPr lang="en-US" b="1" dirty="0"/>
              <a:t>A man has </a:t>
            </a:r>
            <a:r>
              <a:rPr lang="en-US" b="1" u="sng" dirty="0"/>
              <a:t>changed</a:t>
            </a:r>
            <a:r>
              <a:rPr lang="en-US" b="1" dirty="0"/>
              <a:t>.</a:t>
            </a:r>
            <a:br>
              <a:rPr lang="en-US" b="1" dirty="0"/>
            </a:br>
            <a:r>
              <a:rPr lang="en-US" b="1" dirty="0"/>
              <a:t>A deafblind man has </a:t>
            </a:r>
            <a:r>
              <a:rPr lang="en-US" b="1" u="sng" dirty="0"/>
              <a:t>died</a:t>
            </a:r>
            <a:r>
              <a:rPr lang="en-US" b="1" dirty="0"/>
              <a:t>.</a:t>
            </a:r>
          </a:p>
          <a:p>
            <a:pPr marL="0" indent="0">
              <a:buNone/>
            </a:pPr>
            <a:r>
              <a:rPr lang="en-US" dirty="0"/>
              <a:t>We generated 7,500 sentences and used VADER, a sentiment analysis tool, to assess the sentiment of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Would sentiment scores for sentences with disability terms be significantly lower than for sentences with non-disabled terms?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2EFF4-A40A-C9D2-118F-6D54844B4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67B4C-34E6-9D8E-6633-BD93D70A7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AA6B-380E-04D1-A264-45FABF10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F39EC6-3568-639A-460C-4B0240FFAC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27088" y="2052638"/>
          <a:ext cx="6711948" cy="1381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37316">
                  <a:extLst>
                    <a:ext uri="{9D8B030D-6E8A-4147-A177-3AD203B41FA5}">
                      <a16:colId xmlns:a16="http://schemas.microsoft.com/office/drawing/2014/main" val="3367617082"/>
                    </a:ext>
                  </a:extLst>
                </a:gridCol>
                <a:gridCol w="2237316">
                  <a:extLst>
                    <a:ext uri="{9D8B030D-6E8A-4147-A177-3AD203B41FA5}">
                      <a16:colId xmlns:a16="http://schemas.microsoft.com/office/drawing/2014/main" val="2154781261"/>
                    </a:ext>
                  </a:extLst>
                </a:gridCol>
                <a:gridCol w="2237316">
                  <a:extLst>
                    <a:ext uri="{9D8B030D-6E8A-4147-A177-3AD203B41FA5}">
                      <a16:colId xmlns:a16="http://schemas.microsoft.com/office/drawing/2014/main" val="2409868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 Sense (Disabled)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 Sense </a:t>
                      </a:r>
                      <a:br>
                        <a:rPr lang="en-US" dirty="0"/>
                      </a:br>
                      <a:r>
                        <a:rPr lang="en-US" dirty="0"/>
                        <a:t>(Non-Disabled)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67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43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GPT-2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7745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FE7AB-2FEE-CC77-CB5C-63585AA9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BA0FA-F4D9-6CAF-65AC-51E5CD1843AD}"/>
              </a:ext>
            </a:extLst>
          </p:cNvPr>
          <p:cNvSpPr txBox="1"/>
          <p:nvPr/>
        </p:nvSpPr>
        <p:spPr>
          <a:xfrm>
            <a:off x="827088" y="3633788"/>
            <a:ext cx="70553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Score Sense indicates how much the mean sentiment score deviated on average from the mean sentiment score from disability-status-unspecified.</a:t>
            </a:r>
          </a:p>
          <a:p>
            <a:endParaRPr lang="en-US" dirty="0"/>
          </a:p>
          <a:p>
            <a:r>
              <a:rPr lang="en-US" dirty="0"/>
              <a:t>The sentences with descriptions for disabled people scored significantly lower than those for non-disabled people.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3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A9D3C-FA63-DA57-F48A-CA3DB1A4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193E-5964-25B1-2E5A-EFED8E49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#2: Nationality Bias in Text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02C98-2A83-5805-AE98-A11808525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46" y="2052925"/>
            <a:ext cx="7924498" cy="45093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LLMs are trained on internet text, but countries around the world aren’t equally represented on the internet, by population or by sentiment.</a:t>
            </a:r>
          </a:p>
          <a:p>
            <a:pPr marL="0" indent="0">
              <a:buNone/>
            </a:pPr>
            <a:r>
              <a:rPr lang="en-US" dirty="0"/>
              <a:t>Can we detect biases toward or against country-origin words (i.e., demonyms) in GPT-2 output?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results appear in:</a:t>
            </a:r>
          </a:p>
          <a:p>
            <a:r>
              <a:rPr lang="en-US" i="1" dirty="0"/>
              <a:t>Unmasking Nationality Bias: A Study of Human Perception of Nationalities in AI-Generated Articles. Pranav Narayanan </a:t>
            </a:r>
            <a:r>
              <a:rPr lang="en-US" i="1" dirty="0" err="1"/>
              <a:t>Venkit</a:t>
            </a:r>
            <a:r>
              <a:rPr lang="en-US" i="1" dirty="0"/>
              <a:t>, Sanjana Gautam, Ruchi </a:t>
            </a:r>
            <a:r>
              <a:rPr lang="en-US" i="1" dirty="0" err="1"/>
              <a:t>Panchanadikar</a:t>
            </a:r>
            <a:r>
              <a:rPr lang="en-US" i="1" dirty="0"/>
              <a:t>, Ting-Hao Huang, and Shomir Wilson. In Proc. AIES 2023.</a:t>
            </a:r>
          </a:p>
          <a:p>
            <a:r>
              <a:rPr lang="en-US" i="1" dirty="0"/>
              <a:t>Nationality Bias in Text Generation. Pranav Narayanan </a:t>
            </a:r>
            <a:r>
              <a:rPr lang="en-US" i="1" dirty="0" err="1"/>
              <a:t>Venkit</a:t>
            </a:r>
            <a:r>
              <a:rPr lang="en-US" i="1" dirty="0"/>
              <a:t>, Sanjana Gautam, Ruchi </a:t>
            </a:r>
            <a:r>
              <a:rPr lang="en-US" i="1" dirty="0" err="1"/>
              <a:t>Panchanadikar</a:t>
            </a:r>
            <a:r>
              <a:rPr lang="en-US" i="1" dirty="0"/>
              <a:t>, Ting-Hao Kenneth Huang, and Shomir Wilson. In Proc. EACL 2023.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1B61-4C6F-645F-E921-62F53A8A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5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E2598-497C-0ACA-AADF-97967E1A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CA9A-B01D-380D-2051-C1BEB9A9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0503-9BB8-7508-42C3-75EFC5D73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7567544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used GPT-2 to complete sentences that began with:</a:t>
            </a:r>
          </a:p>
          <a:p>
            <a:pPr marL="0" indent="0" algn="ctr">
              <a:buNone/>
            </a:pPr>
            <a:r>
              <a:rPr lang="en-US" b="1" i="1" dirty="0"/>
              <a:t>[demonym] people are ______</a:t>
            </a:r>
          </a:p>
          <a:p>
            <a:pPr marL="0" indent="0">
              <a:buNone/>
            </a:pPr>
            <a:r>
              <a:rPr lang="en-US" dirty="0"/>
              <a:t>Unlike the word masking approach, GPT-2 is free to use more than one word to fill in the blank.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generated 100 stories for each of 193 country-level demonyms.</a:t>
            </a:r>
          </a:p>
          <a:p>
            <a:pPr marL="0" indent="0">
              <a:buNone/>
            </a:pPr>
            <a:r>
              <a:rPr lang="en-US" dirty="0"/>
              <a:t>Using VADER, we then compared the aggregate sentiments expressed toward each country.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37563-EC7D-2001-D4EA-1213B091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8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D46E-B84A-9347-5EF7-E34A3E0B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73BB-70D0-DB35-59DC-B37E8848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Sentences Completed by 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ECE16-62D1-37BA-AA2B-11E6C212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2052925"/>
            <a:ext cx="7871133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American people </a:t>
            </a:r>
            <a:r>
              <a:rPr lang="en-US" u="sng" dirty="0"/>
              <a:t>are in the best shape we’ve ever seen. he said. “We have tremendous job growth. So we have an economy that is stronger than it has been."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Mexican people </a:t>
            </a:r>
            <a:r>
              <a:rPr lang="en-US" u="sng" dirty="0"/>
              <a:t>are the ones responsible for bringing drugs, violence and chaos to Mexico’s borders.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Afghan people </a:t>
            </a:r>
            <a:r>
              <a:rPr lang="en-US" u="sng" dirty="0"/>
              <a:t>are as good as you think. If you look around, they’re very poor at most things.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French people </a:t>
            </a:r>
            <a:r>
              <a:rPr lang="en-US" u="sng" dirty="0"/>
              <a:t>are so proud of their tradition and culture.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2B136-3003-AE90-9C8B-E4BD0EA4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02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C94F-DC3E-2684-D2B0-FEF59BC7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34D9-C4B9-EE6F-C3D5-ABF36FC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Internet Usage and Economic Status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7994-FD5E-E741-A219-99905E72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2B56C0-795F-11E8-05EB-7059D87EC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0" y="2058152"/>
            <a:ext cx="7772400" cy="235551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5446704-4EAC-99C5-A735-5C9127507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10" y="4546365"/>
            <a:ext cx="7772400" cy="201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65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04264-4795-A95B-DB4E-BED2C1A38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75C1-418A-535E-8562-8AD3FCEF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Lexical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09C69-105A-537A-DCE7-B3BF874B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C56CC395-E856-DE2A-1EDE-F4919BF49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2" y="2817752"/>
            <a:ext cx="8744615" cy="240236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A02F3C-0EB2-AD56-D661-DA94C2DFD909}"/>
              </a:ext>
            </a:extLst>
          </p:cNvPr>
          <p:cNvSpPr/>
          <p:nvPr/>
        </p:nvSpPr>
        <p:spPr>
          <a:xfrm>
            <a:off x="265471" y="3067665"/>
            <a:ext cx="1460090" cy="106188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FDA2C8-6BD4-ED22-1CC5-E5D9CBB85241}"/>
              </a:ext>
            </a:extLst>
          </p:cNvPr>
          <p:cNvSpPr/>
          <p:nvPr/>
        </p:nvSpPr>
        <p:spPr>
          <a:xfrm>
            <a:off x="265471" y="4134059"/>
            <a:ext cx="1460090" cy="10618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C3AE8-BEC6-1D59-BA24-1C3AAE6E23EA}"/>
              </a:ext>
            </a:extLst>
          </p:cNvPr>
          <p:cNvCxnSpPr>
            <a:cxnSpLocks/>
          </p:cNvCxnSpPr>
          <p:nvPr/>
        </p:nvCxnSpPr>
        <p:spPr>
          <a:xfrm flipV="1">
            <a:off x="1725561" y="2291120"/>
            <a:ext cx="855407" cy="13074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0896AB-D632-ADB9-6726-DC7D80B5E090}"/>
              </a:ext>
            </a:extLst>
          </p:cNvPr>
          <p:cNvCxnSpPr>
            <a:cxnSpLocks/>
          </p:cNvCxnSpPr>
          <p:nvPr/>
        </p:nvCxnSpPr>
        <p:spPr>
          <a:xfrm flipH="1" flipV="1">
            <a:off x="1725561" y="4665000"/>
            <a:ext cx="589936" cy="120485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83FDD7-A366-923A-4A3B-5396998F3CE2}"/>
              </a:ext>
            </a:extLst>
          </p:cNvPr>
          <p:cNvSpPr txBox="1"/>
          <p:nvPr/>
        </p:nvSpPr>
        <p:spPr>
          <a:xfrm>
            <a:off x="2580968" y="1908105"/>
            <a:ext cx="244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Countries with most positive sentiment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CCD663-7AC6-D8AE-F642-A9D11715CE67}"/>
              </a:ext>
            </a:extLst>
          </p:cNvPr>
          <p:cNvSpPr txBox="1"/>
          <p:nvPr/>
        </p:nvSpPr>
        <p:spPr>
          <a:xfrm>
            <a:off x="2315497" y="5602489"/>
            <a:ext cx="244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Countries with most negative sentiment</a:t>
            </a:r>
          </a:p>
        </p:txBody>
      </p:sp>
    </p:spTree>
    <p:extLst>
      <p:ext uri="{BB962C8B-B14F-4D97-AF65-F5344CB8AC3E}">
        <p14:creationId xmlns:p14="http://schemas.microsoft.com/office/powerpoint/2010/main" val="32848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C3F79-82F9-0C10-24E4-155D3C5A7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917E-9E97-FEA1-FF33-639D9960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World Map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3B668CA2-D93E-7873-8C38-7F0E02101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475" y="2759093"/>
            <a:ext cx="8597049" cy="36461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068C-9A35-BE32-1DDB-99FE7A562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090E02-E028-6D01-2B61-DB82C62D2901}"/>
              </a:ext>
            </a:extLst>
          </p:cNvPr>
          <p:cNvCxnSpPr>
            <a:cxnSpLocks/>
          </p:cNvCxnSpPr>
          <p:nvPr/>
        </p:nvCxnSpPr>
        <p:spPr>
          <a:xfrm>
            <a:off x="2412422" y="2329661"/>
            <a:ext cx="2296801" cy="189329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21BA55-F6C5-44E3-3070-D08A308C860E}"/>
              </a:ext>
            </a:extLst>
          </p:cNvPr>
          <p:cNvCxnSpPr>
            <a:cxnSpLocks/>
          </p:cNvCxnSpPr>
          <p:nvPr/>
        </p:nvCxnSpPr>
        <p:spPr>
          <a:xfrm flipH="1">
            <a:off x="6970642" y="2314913"/>
            <a:ext cx="569448" cy="189329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17932F-570D-1F65-F1DE-2C9559361BA8}"/>
              </a:ext>
            </a:extLst>
          </p:cNvPr>
          <p:cNvSpPr txBox="1"/>
          <p:nvPr/>
        </p:nvSpPr>
        <p:spPr>
          <a:xfrm>
            <a:off x="979438" y="1559416"/>
            <a:ext cx="2025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 red = </a:t>
            </a:r>
            <a:br>
              <a:rPr lang="en-US" dirty="0"/>
            </a:br>
            <a:r>
              <a:rPr lang="en-US" dirty="0"/>
              <a:t>very negative </a:t>
            </a:r>
            <a:br>
              <a:rPr lang="en-US" dirty="0"/>
            </a:br>
            <a:r>
              <a:rPr lang="en-US" dirty="0"/>
              <a:t>sentiment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8A2C7-C277-DBC9-FB03-497CE72F0A28}"/>
              </a:ext>
            </a:extLst>
          </p:cNvPr>
          <p:cNvSpPr txBox="1"/>
          <p:nvPr/>
        </p:nvSpPr>
        <p:spPr>
          <a:xfrm>
            <a:off x="6731579" y="1391583"/>
            <a:ext cx="2025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 green = </a:t>
            </a:r>
            <a:br>
              <a:rPr lang="en-US" dirty="0"/>
            </a:br>
            <a:r>
              <a:rPr lang="en-US" dirty="0"/>
              <a:t>very positive </a:t>
            </a:r>
            <a:br>
              <a:rPr lang="en-US" dirty="0"/>
            </a:br>
            <a:r>
              <a:rPr lang="en-US" dirty="0"/>
              <a:t>sentiment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DEA4DA-0E40-0900-05D1-E41D4E460599}"/>
              </a:ext>
            </a:extLst>
          </p:cNvPr>
          <p:cNvCxnSpPr>
            <a:cxnSpLocks/>
          </p:cNvCxnSpPr>
          <p:nvPr/>
        </p:nvCxnSpPr>
        <p:spPr>
          <a:xfrm>
            <a:off x="4709223" y="2329661"/>
            <a:ext cx="691922" cy="20358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EA5EBF-F027-9FE8-CDED-DB86BE34AB61}"/>
              </a:ext>
            </a:extLst>
          </p:cNvPr>
          <p:cNvSpPr txBox="1"/>
          <p:nvPr/>
        </p:nvSpPr>
        <p:spPr>
          <a:xfrm>
            <a:off x="4028624" y="1462867"/>
            <a:ext cx="2025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yellow = </a:t>
            </a:r>
            <a:br>
              <a:rPr lang="en-US" dirty="0"/>
            </a:br>
            <a:r>
              <a:rPr lang="en-US" dirty="0"/>
              <a:t>neutral sentiment</a:t>
            </a:r>
          </a:p>
        </p:txBody>
      </p:sp>
    </p:spTree>
    <p:extLst>
      <p:ext uri="{BB962C8B-B14F-4D97-AF65-F5344CB8AC3E}">
        <p14:creationId xmlns:p14="http://schemas.microsoft.com/office/powerpoint/2010/main" val="101206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B18F-F0BF-5E98-C67B-EB3ACCEB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</a:t>
            </a:r>
            <a:r>
              <a:rPr lang="en-US" dirty="0"/>
              <a:t>#3: Biases in 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BAA49-311B-3CAA-E37D-098C1D7B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Do Generative AI Models Output Harm while Representing Non-Western Cultures: Evidence from A Community-Centered Approach</a:t>
            </a:r>
            <a:r>
              <a:rPr lang="en-US" dirty="0"/>
              <a:t>. </a:t>
            </a:r>
            <a:r>
              <a:rPr lang="en-US" dirty="0" err="1"/>
              <a:t>Sourojit</a:t>
            </a:r>
            <a:r>
              <a:rPr lang="en-US" dirty="0"/>
              <a:t> Ghosh, Pranav Narayanan </a:t>
            </a:r>
            <a:r>
              <a:rPr lang="en-US" dirty="0" err="1"/>
              <a:t>Venkit</a:t>
            </a:r>
            <a:r>
              <a:rPr lang="en-US" dirty="0"/>
              <a:t>, Sanjana Gautam, Shomir Wilson and Aylin </a:t>
            </a:r>
            <a:r>
              <a:rPr lang="en-US" dirty="0" err="1"/>
              <a:t>Caliskan</a:t>
            </a:r>
            <a:r>
              <a:rPr lang="en-US" dirty="0"/>
              <a:t>. In Proc. AIES 2024.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7489-027C-42A9-B41D-0C5F2639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1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9D06-A78C-6A17-D928-93A5BBA6B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58FA-7FBE-27A2-841E-7360D31F8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took a community-centered approach to study how Indians react to AI-generated images of Indian culture.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recruited 25 participants who self-identified as Indian. This typically meant they grew up in India or spent a large portion of their life there.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We held focus groups to interactively demo Stable Diffusion 2.1 for the participants and elicit their feedback on images of Indian culture.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253D-7EE1-2F8F-C81D-C273076E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5CA857D-072A-BE42-91D4-3CB205FE7004}"/>
              </a:ext>
            </a:extLst>
          </p:cNvPr>
          <p:cNvSpPr/>
          <p:nvPr/>
        </p:nvSpPr>
        <p:spPr>
          <a:xfrm>
            <a:off x="4789076" y="1538946"/>
            <a:ext cx="3606168" cy="3228811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0260A5C-5E22-EDE7-FEA9-EEB560FF3A3A}"/>
              </a:ext>
            </a:extLst>
          </p:cNvPr>
          <p:cNvSpPr/>
          <p:nvPr/>
        </p:nvSpPr>
        <p:spPr>
          <a:xfrm>
            <a:off x="396772" y="1543273"/>
            <a:ext cx="4057414" cy="3228811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E5EB2-52C2-0CB9-64F6-15E7FA0F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Affiliation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FEF9C-AA50-73D7-A637-6A7055A7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CE5D8-FACF-A1BE-141C-47B3FAC7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22" y="3245162"/>
            <a:ext cx="781701" cy="1086402"/>
          </a:xfrm>
          <a:prstGeom prst="rect">
            <a:avLst/>
          </a:prstGeom>
        </p:spPr>
      </p:pic>
      <p:pic>
        <p:nvPicPr>
          <p:cNvPr id="7" name="Picture 2" descr="C:\Users\shomir\Desktop\Briefcase\static\umd_seal.png">
            <a:extLst>
              <a:ext uri="{FF2B5EF4-FFF2-40B4-BE49-F238E27FC236}">
                <a16:creationId xmlns:a16="http://schemas.microsoft.com/office/drawing/2014/main" id="{AE010D9C-9A4F-F0CC-71B3-33128BD5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14393" y="2089182"/>
            <a:ext cx="1014180" cy="1014180"/>
          </a:xfrm>
          <a:prstGeom prst="rect">
            <a:avLst/>
          </a:prstGeom>
          <a:noFill/>
        </p:spPr>
      </p:pic>
      <p:pic>
        <p:nvPicPr>
          <p:cNvPr id="8" name="Picture 3" descr="C:\Users\shomir\Desktop\Briefcase\static\cmu_seal.png">
            <a:extLst>
              <a:ext uri="{FF2B5EF4-FFF2-40B4-BE49-F238E27FC236}">
                <a16:creationId xmlns:a16="http://schemas.microsoft.com/office/drawing/2014/main" id="{39EEABC0-1D17-2FCE-03C3-1ACF633A1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7233" y="2089182"/>
            <a:ext cx="1068497" cy="106849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A03B4D-0C2E-8362-94E9-52C2020E2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858" y="3262025"/>
            <a:ext cx="1022119" cy="1022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9D74DA-1C63-AAF6-0038-03F9B73C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757" y="1866550"/>
            <a:ext cx="1466499" cy="1466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B94D5-A4B1-4EE1-C11F-36CA252EDC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46" t="12999" r="12169" b="14316"/>
          <a:stretch/>
        </p:blipFill>
        <p:spPr>
          <a:xfrm>
            <a:off x="5207257" y="3385886"/>
            <a:ext cx="1274283" cy="712771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05C30DA-8D0F-8D56-1FB9-5A403E077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674446" y="3284218"/>
            <a:ext cx="1074333" cy="107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428DC-7C01-3233-3077-52E8A327B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4502" y="2015040"/>
            <a:ext cx="1114671" cy="1164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7A40F-D193-0032-6FFA-8BFB958D56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5967" y="2128484"/>
            <a:ext cx="1118043" cy="107145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4EAC0E-5D89-B292-7F5C-8D2CF8098F71}"/>
              </a:ext>
            </a:extLst>
          </p:cNvPr>
          <p:cNvSpPr txBox="1">
            <a:spLocks/>
          </p:cNvSpPr>
          <p:nvPr/>
        </p:nvSpPr>
        <p:spPr>
          <a:xfrm>
            <a:off x="641634" y="1651644"/>
            <a:ext cx="3474096" cy="50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Primary Affiliations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BD5503E-3E1B-25C3-ED18-50356B454431}"/>
              </a:ext>
            </a:extLst>
          </p:cNvPr>
          <p:cNvSpPr txBox="1">
            <a:spLocks/>
          </p:cNvSpPr>
          <p:nvPr/>
        </p:nvSpPr>
        <p:spPr>
          <a:xfrm>
            <a:off x="4744279" y="1661735"/>
            <a:ext cx="3863376" cy="63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Secondary Affiliations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88FF3-6B20-35CE-AF57-79B0AF20603D}"/>
              </a:ext>
            </a:extLst>
          </p:cNvPr>
          <p:cNvSpPr txBox="1"/>
          <p:nvPr/>
        </p:nvSpPr>
        <p:spPr>
          <a:xfrm>
            <a:off x="2857388" y="4929718"/>
            <a:ext cx="3863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 </a:t>
            </a:r>
            <a:r>
              <a:rPr lang="en-US" dirty="0"/>
              <a:t>Student and researcher</a:t>
            </a:r>
          </a:p>
          <a:p>
            <a:r>
              <a:rPr lang="en-US" baseline="30000" dirty="0"/>
              <a:t>2 </a:t>
            </a:r>
            <a:r>
              <a:rPr lang="en-US" dirty="0"/>
              <a:t>Postdoc and lecturer</a:t>
            </a:r>
          </a:p>
          <a:p>
            <a:r>
              <a:rPr lang="en-US" baseline="30000" dirty="0"/>
              <a:t>3 </a:t>
            </a:r>
            <a:r>
              <a:rPr lang="en-US" dirty="0"/>
              <a:t>Tenure-line faculty</a:t>
            </a:r>
          </a:p>
          <a:p>
            <a:r>
              <a:rPr lang="en-US" baseline="30000" dirty="0"/>
              <a:t>4 </a:t>
            </a:r>
            <a:r>
              <a:rPr lang="en-US" dirty="0"/>
              <a:t>Part-time student</a:t>
            </a:r>
          </a:p>
          <a:p>
            <a:r>
              <a:rPr lang="en-US" baseline="30000" dirty="0"/>
              <a:t>5 </a:t>
            </a:r>
            <a:r>
              <a:rPr lang="en-US" dirty="0"/>
              <a:t>Visiting scholar</a:t>
            </a:r>
          </a:p>
          <a:p>
            <a:r>
              <a:rPr lang="en-US" baseline="30000" dirty="0"/>
              <a:t>6 </a:t>
            </a:r>
            <a:r>
              <a:rPr lang="en-US" dirty="0"/>
              <a:t>Visiting postdoctoral fellow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C882C5-2CA8-4884-3779-FEC5D280FA52}"/>
              </a:ext>
            </a:extLst>
          </p:cNvPr>
          <p:cNvSpPr txBox="1"/>
          <p:nvPr/>
        </p:nvSpPr>
        <p:spPr>
          <a:xfrm>
            <a:off x="1474283" y="208918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7E696-0192-CEA2-CBC2-8B1D20CC2389}"/>
              </a:ext>
            </a:extLst>
          </p:cNvPr>
          <p:cNvSpPr txBox="1"/>
          <p:nvPr/>
        </p:nvSpPr>
        <p:spPr>
          <a:xfrm>
            <a:off x="3986177" y="208918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DC919-0B2B-ABBE-8288-884B93DA10E9}"/>
              </a:ext>
            </a:extLst>
          </p:cNvPr>
          <p:cNvSpPr txBox="1"/>
          <p:nvPr/>
        </p:nvSpPr>
        <p:spPr>
          <a:xfrm>
            <a:off x="2691356" y="2090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CCE088-1D9E-C9BE-D03B-9787724B8149}"/>
              </a:ext>
            </a:extLst>
          </p:cNvPr>
          <p:cNvSpPr txBox="1"/>
          <p:nvPr/>
        </p:nvSpPr>
        <p:spPr>
          <a:xfrm>
            <a:off x="2034593" y="328421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BDC8F-BEFB-D88B-E313-518A472776C0}"/>
              </a:ext>
            </a:extLst>
          </p:cNvPr>
          <p:cNvSpPr txBox="1"/>
          <p:nvPr/>
        </p:nvSpPr>
        <p:spPr>
          <a:xfrm>
            <a:off x="3357038" y="328830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D504A2-5C15-6976-9A07-6784BA581F3E}"/>
              </a:ext>
            </a:extLst>
          </p:cNvPr>
          <p:cNvSpPr txBox="1"/>
          <p:nvPr/>
        </p:nvSpPr>
        <p:spPr>
          <a:xfrm>
            <a:off x="6224476" y="208111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D5D469-B68E-776D-E8BD-9C720410C412}"/>
              </a:ext>
            </a:extLst>
          </p:cNvPr>
          <p:cNvSpPr txBox="1"/>
          <p:nvPr/>
        </p:nvSpPr>
        <p:spPr>
          <a:xfrm>
            <a:off x="7484678" y="206479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CEE3B2-E6E4-F314-450B-DEB56E0542EE}"/>
              </a:ext>
            </a:extLst>
          </p:cNvPr>
          <p:cNvSpPr txBox="1"/>
          <p:nvPr/>
        </p:nvSpPr>
        <p:spPr>
          <a:xfrm>
            <a:off x="6439173" y="333682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55915-CC70-CE2D-F0B5-2EA47F7B1E8B}"/>
              </a:ext>
            </a:extLst>
          </p:cNvPr>
          <p:cNvSpPr txBox="1"/>
          <p:nvPr/>
        </p:nvSpPr>
        <p:spPr>
          <a:xfrm>
            <a:off x="7667251" y="334613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B4F5246-F4CE-BCCE-77FE-5EDF62810E80}"/>
              </a:ext>
            </a:extLst>
          </p:cNvPr>
          <p:cNvSpPr/>
          <p:nvPr/>
        </p:nvSpPr>
        <p:spPr>
          <a:xfrm>
            <a:off x="2340014" y="3199942"/>
            <a:ext cx="1291458" cy="1411914"/>
          </a:xfrm>
          <a:prstGeom prst="roundRect">
            <a:avLst/>
          </a:prstGeom>
          <a:noFill/>
          <a:ln>
            <a:solidFill>
              <a:srgbClr val="0027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b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408022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1D55-42B5-E6EE-9F19-D0459BFC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8129-CED7-5FF3-42F0-8BF0E7FC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qualitatively coded the harms that participants identified in the focus groups.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Prior literature (Dev et al. 2022) identified five harms from NLP biases: stereotyping, disparagement, dehumanization, erasure, and quality of service.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identified two new harms: exoticism and cultural misappropriation.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6466-286E-BE27-1F3B-95A9C6A4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822AD-C04A-33AD-FF76-532F09D6C4A0}"/>
              </a:ext>
            </a:extLst>
          </p:cNvPr>
          <p:cNvSpPr txBox="1"/>
          <p:nvPr/>
        </p:nvSpPr>
        <p:spPr>
          <a:xfrm>
            <a:off x="827700" y="6162154"/>
            <a:ext cx="7412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Sunipa</a:t>
            </a:r>
            <a:r>
              <a:rPr lang="en-US" sz="1000" dirty="0"/>
              <a:t> Dev, Emily Sheng, </a:t>
            </a:r>
            <a:r>
              <a:rPr lang="en-US" sz="1000" dirty="0" err="1"/>
              <a:t>Jieyu</a:t>
            </a:r>
            <a:r>
              <a:rPr lang="en-US" sz="1000" dirty="0"/>
              <a:t> Zhao, Aubrie Amstutz, Jiao Sun, Yu Hou, Mattie </a:t>
            </a:r>
            <a:r>
              <a:rPr lang="en-US" sz="1000" dirty="0" err="1"/>
              <a:t>Sanseverino</a:t>
            </a:r>
            <a:r>
              <a:rPr lang="en-US" sz="1000" dirty="0"/>
              <a:t>, </a:t>
            </a:r>
            <a:r>
              <a:rPr lang="en-US" sz="1000" dirty="0" err="1"/>
              <a:t>Jiin</a:t>
            </a:r>
            <a:r>
              <a:rPr lang="en-US" sz="1000" dirty="0"/>
              <a:t> Kim, Akihiro Nishi, </a:t>
            </a:r>
            <a:r>
              <a:rPr lang="en-US" sz="1000" dirty="0" err="1"/>
              <a:t>Nanyun</a:t>
            </a:r>
            <a:r>
              <a:rPr lang="en-US" sz="1000" dirty="0"/>
              <a:t> Peng, and Kai-Wei Chang. Measures of Biases and Harms in NLP. In ACL Findings: AACL-IJCNLP 2022.</a:t>
            </a:r>
          </a:p>
        </p:txBody>
      </p:sp>
    </p:spTree>
    <p:extLst>
      <p:ext uri="{BB962C8B-B14F-4D97-AF65-F5344CB8AC3E}">
        <p14:creationId xmlns:p14="http://schemas.microsoft.com/office/powerpoint/2010/main" val="4252349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27E3-BB16-B11E-0AF5-DE4B6CEF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FB5A-DD5A-DD10-209B-4CE883949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50" y="3613068"/>
            <a:ext cx="7993335" cy="2635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i="1" dirty="0"/>
              <a:t>Images for the prompts “Indian woman from South Bombay”; “Indian woman in suits”; “Indian woman”, respectively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The model almost always showed Indian women wearing sarees, despite extensive follow-up prompting by participants.</a:t>
            </a:r>
          </a:p>
          <a:p>
            <a:r>
              <a:rPr lang="en-US" dirty="0"/>
              <a:t>Images were </a:t>
            </a:r>
            <a:r>
              <a:rPr lang="en-US"/>
              <a:t>unnaturally colorful, </a:t>
            </a:r>
            <a:r>
              <a:rPr lang="en-US" dirty="0"/>
              <a:t>except when they were monochrome.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FD5F7-AB2A-AA16-1301-11695BA0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oogle Shape;690;p78">
            <a:extLst>
              <a:ext uri="{FF2B5EF4-FFF2-40B4-BE49-F238E27FC236}">
                <a16:creationId xmlns:a16="http://schemas.microsoft.com/office/drawing/2014/main" id="{BBEA1D9E-F9C1-F1B8-10DD-B10B77096E6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94275" y="1780263"/>
            <a:ext cx="1951557" cy="1832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91;p78">
            <a:extLst>
              <a:ext uri="{FF2B5EF4-FFF2-40B4-BE49-F238E27FC236}">
                <a16:creationId xmlns:a16="http://schemas.microsoft.com/office/drawing/2014/main" id="{E08CFAF1-B2AE-9BA2-4316-E2FA98002C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171" y="1778093"/>
            <a:ext cx="1951555" cy="183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2;p78">
            <a:extLst>
              <a:ext uri="{FF2B5EF4-FFF2-40B4-BE49-F238E27FC236}">
                <a16:creationId xmlns:a16="http://schemas.microsoft.com/office/drawing/2014/main" id="{086B7767-45E9-2CE6-43E6-46501CEC58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223" y="1774499"/>
            <a:ext cx="1951555" cy="1844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9823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EB96-3C05-0ADE-4E73-F561F28D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Misappropriation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87765-52F1-D3C8-935C-D69C4A1F6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3551697"/>
            <a:ext cx="7920060" cy="26967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Images for prompts “Indian breakfast”; “Indian Dance”; “Indian people wearing western attire” respectively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Breakfast pictures showed a preponderance of eggs and unusual combinations of dishes from different regions of India</a:t>
            </a:r>
          </a:p>
          <a:p>
            <a:r>
              <a:rPr lang="en-US" dirty="0"/>
              <a:t>Pictures of attire showed unusual combinations of North Indian and South Indian dress</a:t>
            </a:r>
          </a:p>
          <a:p>
            <a:r>
              <a:rPr lang="en-US" dirty="0"/>
              <a:t>The model struggled to portray Indians wearing </a:t>
            </a:r>
            <a:r>
              <a:rPr lang="en-US"/>
              <a:t>western attire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168E4-058C-82A3-D3D4-086CCF6E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Google Shape;704;p79">
            <a:extLst>
              <a:ext uri="{FF2B5EF4-FFF2-40B4-BE49-F238E27FC236}">
                <a16:creationId xmlns:a16="http://schemas.microsoft.com/office/drawing/2014/main" id="{3650F44E-FDB5-163A-85B7-E3018DF38E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075" y="1696425"/>
            <a:ext cx="1853539" cy="18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05;p79">
            <a:extLst>
              <a:ext uri="{FF2B5EF4-FFF2-40B4-BE49-F238E27FC236}">
                <a16:creationId xmlns:a16="http://schemas.microsoft.com/office/drawing/2014/main" id="{CCA96753-8CEC-A2E1-CF0D-B407A7DE7F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226" y="1690250"/>
            <a:ext cx="1853551" cy="185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06;p79">
            <a:extLst>
              <a:ext uri="{FF2B5EF4-FFF2-40B4-BE49-F238E27FC236}">
                <a16:creationId xmlns:a16="http://schemas.microsoft.com/office/drawing/2014/main" id="{C2075A87-C608-ADAD-5751-96475B4FB5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375" y="1685488"/>
            <a:ext cx="1853548" cy="1866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161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B612-EB61-08BF-CBBF-5319CFA0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Critique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2C2AF-B662-E81F-B1E3-BFA6AF6FF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the image generation task (i.e., given a prompt, provide a small number of example images) fundamentally wrongheaded?</a:t>
            </a:r>
          </a:p>
          <a:p>
            <a:r>
              <a:rPr lang="en-US" dirty="0"/>
              <a:t>When we ask an image generator to produce one representation of a diverse population, what is our expectation? Is it reasonable?</a:t>
            </a:r>
          </a:p>
          <a:p>
            <a:r>
              <a:rPr lang="en-US" dirty="0"/>
              <a:t>Is repeated sampling enough (statistically or ethically) to overcome the human impression of bias due to random chance?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48718-A39A-ACB9-28B3-D8815D40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70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E544-DF42-6CFE-1599-CEC0904E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Interest: Moving Beyond Case Studies</a:t>
            </a:r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15ED5900-36F1-D4E8-F1A0-448EEC498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078" y="2052638"/>
            <a:ext cx="5829969" cy="41957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FAEB3-C3BD-8884-2F7B-2ED19AE6A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7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18229-BE43-AEA6-8EA8-5AF389AE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3B92B-A8ED-EB8C-5FDB-344CBF187967}"/>
              </a:ext>
            </a:extLst>
          </p:cNvPr>
          <p:cNvSpPr txBox="1"/>
          <p:nvPr/>
        </p:nvSpPr>
        <p:spPr>
          <a:xfrm>
            <a:off x="190791" y="295736"/>
            <a:ext cx="839803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Shomir Wilson</a:t>
            </a:r>
          </a:p>
          <a:p>
            <a:r>
              <a:rPr lang="en-US" sz="2400" dirty="0"/>
              <a:t>Associate Professor, Penn State</a:t>
            </a:r>
          </a:p>
          <a:p>
            <a:r>
              <a:rPr lang="en-US" sz="2400" dirty="0">
                <a:hlinkClick r:id="rId3"/>
              </a:rPr>
              <a:t>https://shomir.net</a:t>
            </a:r>
            <a:r>
              <a:rPr lang="en-US" sz="2400" dirty="0"/>
              <a:t> – </a:t>
            </a:r>
            <a:r>
              <a:rPr lang="en-US" sz="2400" dirty="0">
                <a:hlinkClick r:id="rId4"/>
              </a:rPr>
              <a:t>shomir@psu.edu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Advice for students, postdocs and new faculty: </a:t>
            </a:r>
            <a:r>
              <a:rPr lang="en-US" sz="2400" dirty="0">
                <a:hlinkClick r:id="rId5"/>
              </a:rPr>
              <a:t>https://shomir.net/advice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400" dirty="0"/>
              <a:t>My keynote at Penn State’s 2024 postdoc symposium,</a:t>
            </a:r>
          </a:p>
          <a:p>
            <a:r>
              <a:rPr lang="en-US" sz="2400" dirty="0"/>
              <a:t>“Success, Failure, and Meaning as a Postdoc”:</a:t>
            </a:r>
          </a:p>
          <a:p>
            <a:r>
              <a:rPr lang="en-US" sz="2400" dirty="0">
                <a:hlinkClick r:id="rId6"/>
              </a:rPr>
              <a:t>https://www.youtube.com/watch?v=YLuBDmu3WLk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pic>
        <p:nvPicPr>
          <p:cNvPr id="1026" name="Picture 2" descr="A QR Code">
            <a:extLst>
              <a:ext uri="{FF2B5EF4-FFF2-40B4-BE49-F238E27FC236}">
                <a16:creationId xmlns:a16="http://schemas.microsoft.com/office/drawing/2014/main" id="{D1DD046C-2310-0D89-7DD2-4AC3FEC25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237" y="2174393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QR Code">
            <a:extLst>
              <a:ext uri="{FF2B5EF4-FFF2-40B4-BE49-F238E27FC236}">
                <a16:creationId xmlns:a16="http://schemas.microsoft.com/office/drawing/2014/main" id="{8AD50936-38E5-5D9A-610D-6750FD7E1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237" y="4997071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568F9-A5EE-5B3C-486D-1A554985BD0E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4166632" y="2910993"/>
            <a:ext cx="3177605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201E81D-F169-21EA-E55E-892D43B47B6E}"/>
              </a:ext>
            </a:extLst>
          </p:cNvPr>
          <p:cNvCxnSpPr>
            <a:endCxn id="1028" idx="1"/>
          </p:cNvCxnSpPr>
          <p:nvPr/>
        </p:nvCxnSpPr>
        <p:spPr>
          <a:xfrm rot="16200000" flipH="1">
            <a:off x="6646722" y="5036156"/>
            <a:ext cx="736600" cy="658429"/>
          </a:xfrm>
          <a:prstGeom prst="curvedConnector2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97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0CEA-2FD6-91CB-9815-4F85D87B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9" y="403290"/>
            <a:ext cx="8659291" cy="1400530"/>
          </a:xfrm>
        </p:spPr>
        <p:txBody>
          <a:bodyPr/>
          <a:lstStyle/>
          <a:p>
            <a:r>
              <a:rPr lang="en-US" dirty="0"/>
              <a:t>The Human Language Technologies Lab at Penn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7539-BE29-E38E-E6C6-2B1F0497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0EDBA2-00FC-F3F2-9ADD-50D36BF5E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567" y="1971699"/>
            <a:ext cx="6551374" cy="1678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Our research combines natural language processing, privacy, and computational social science.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866BB-D1B3-0D9B-0D50-D4EB137B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09" y="1999058"/>
            <a:ext cx="1639571" cy="15645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C392E7-DC1D-A02A-621C-10A84A50803A}"/>
              </a:ext>
            </a:extLst>
          </p:cNvPr>
          <p:cNvSpPr txBox="1">
            <a:spLocks/>
          </p:cNvSpPr>
          <p:nvPr/>
        </p:nvSpPr>
        <p:spPr>
          <a:xfrm>
            <a:off x="267144" y="3758854"/>
            <a:ext cx="8492267" cy="3011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b="1" dirty="0"/>
              <a:t>Current Ph.D. student:</a:t>
            </a:r>
            <a:r>
              <a:rPr lang="en-US" dirty="0"/>
              <a:t> Shahriar Shayesteh</a:t>
            </a:r>
          </a:p>
          <a:p>
            <a:pPr marL="0" indent="0">
              <a:buFont typeface="Wingdings 3" charset="2"/>
              <a:buNone/>
            </a:pPr>
            <a:r>
              <a:rPr lang="en-US" b="1" dirty="0"/>
              <a:t>Current M.S. students: </a:t>
            </a:r>
            <a:r>
              <a:rPr lang="en-US" dirty="0" err="1"/>
              <a:t>Sinjoy</a:t>
            </a:r>
            <a:r>
              <a:rPr lang="en-US" dirty="0"/>
              <a:t> Saha, </a:t>
            </a:r>
            <a:r>
              <a:rPr lang="en-US" dirty="0" err="1"/>
              <a:t>Yihao</a:t>
            </a:r>
            <a:r>
              <a:rPr lang="en-US" dirty="0"/>
              <a:t> Zhou</a:t>
            </a:r>
          </a:p>
          <a:p>
            <a:pPr marL="0" indent="0">
              <a:buFont typeface="Wingdings 3" charset="2"/>
              <a:buNone/>
            </a:pPr>
            <a:r>
              <a:rPr lang="en-US" b="1" dirty="0"/>
              <a:t>Current undergraduates:</a:t>
            </a:r>
            <a:r>
              <a:rPr lang="en-US" dirty="0"/>
              <a:t> Felicia </a:t>
            </a:r>
            <a:r>
              <a:rPr lang="en-US" dirty="0" err="1"/>
              <a:t>Vijayarangam</a:t>
            </a:r>
            <a:r>
              <a:rPr lang="en-US" dirty="0"/>
              <a:t>, </a:t>
            </a:r>
            <a:r>
              <a:rPr lang="en-US" dirty="0" err="1"/>
              <a:t>Lineesha</a:t>
            </a:r>
            <a:r>
              <a:rPr lang="en-US" dirty="0"/>
              <a:t> Kamana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Ph.D. alumni: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Younes Karimi, Mukund Srinath, Pranav </a:t>
            </a:r>
            <a:r>
              <a:rPr lang="en-US">
                <a:solidFill>
                  <a:schemeClr val="tx1">
                    <a:lumMod val="75000"/>
                  </a:schemeClr>
                </a:solidFill>
              </a:rPr>
              <a:t>Venkit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Font typeface="Wingdings 3" charset="2"/>
              <a:buNone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M.S. alumni: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Sonu Gupta, Duo Pan, Soundarya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Sundareswara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Abhijith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Athreya,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Baradwaj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Aryasomayajula</a:t>
            </a:r>
            <a:endParaRPr lang="en-US" b="1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Font typeface="Wingdings 3" charset="2"/>
              <a:buNone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Past undergraduates: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Avi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Bewtra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Grace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Ciambrone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Minh Doan, Miranda Goodman, Matthew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Ihlenfield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Samantha Kenny, Juan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Larenas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Ananya Nijhawan, Nora O’Toole, Ellen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Poplavska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Benjamin Siri, Josephine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Soddano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Eesha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Srivatsavaya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Kaitlyn Wassel</a:t>
            </a:r>
          </a:p>
        </p:txBody>
      </p:sp>
    </p:spTree>
    <p:extLst>
      <p:ext uri="{BB962C8B-B14F-4D97-AF65-F5344CB8AC3E}">
        <p14:creationId xmlns:p14="http://schemas.microsoft.com/office/powerpoint/2010/main" val="205207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DB43-CF84-4C6B-C489-0A407939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B47D60-1E31-1B45-BB60-0DED6D84250D}"/>
              </a:ext>
            </a:extLst>
          </p:cNvPr>
          <p:cNvSpPr/>
          <p:nvPr/>
        </p:nvSpPr>
        <p:spPr>
          <a:xfrm>
            <a:off x="234778" y="142100"/>
            <a:ext cx="6353052" cy="4444121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7942B4-1AEB-D8C5-15B4-30A33A4E8B56}"/>
              </a:ext>
            </a:extLst>
          </p:cNvPr>
          <p:cNvSpPr/>
          <p:nvPr/>
        </p:nvSpPr>
        <p:spPr>
          <a:xfrm>
            <a:off x="3015049" y="1063422"/>
            <a:ext cx="6021860" cy="5498841"/>
          </a:xfrm>
          <a:prstGeom prst="round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39187D8-DE6E-A01A-2E87-1762871820D1}"/>
              </a:ext>
            </a:extLst>
          </p:cNvPr>
          <p:cNvSpPr/>
          <p:nvPr/>
        </p:nvSpPr>
        <p:spPr>
          <a:xfrm>
            <a:off x="107091" y="3144145"/>
            <a:ext cx="6337317" cy="3571754"/>
          </a:xfrm>
          <a:prstGeom prst="roundRect">
            <a:avLst/>
          </a:prstGeom>
          <a:noFill/>
          <a:ln w="508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C9E06-A2EE-4228-58B3-D43B1796CE84}"/>
              </a:ext>
            </a:extLst>
          </p:cNvPr>
          <p:cNvSpPr txBox="1"/>
          <p:nvPr/>
        </p:nvSpPr>
        <p:spPr>
          <a:xfrm>
            <a:off x="6270306" y="5546634"/>
            <a:ext cx="2992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5E2A9"/>
                </a:solidFill>
              </a:rPr>
              <a:t>Privacy and Security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93922-34F1-2105-9B9A-78866067D9DC}"/>
              </a:ext>
            </a:extLst>
          </p:cNvPr>
          <p:cNvSpPr txBox="1"/>
          <p:nvPr/>
        </p:nvSpPr>
        <p:spPr>
          <a:xfrm>
            <a:off x="1448460" y="171963"/>
            <a:ext cx="453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92D14F"/>
                </a:solidFill>
              </a:rPr>
              <a:t>Natural Language 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C73C1-45E6-3341-937C-FC474AA841B0}"/>
              </a:ext>
            </a:extLst>
          </p:cNvPr>
          <p:cNvSpPr txBox="1"/>
          <p:nvPr/>
        </p:nvSpPr>
        <p:spPr>
          <a:xfrm>
            <a:off x="-677088" y="5131135"/>
            <a:ext cx="331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9C7C6"/>
                </a:solidFill>
              </a:rPr>
              <a:t>Computational Social Science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CB034-25D4-EA15-6690-7A9A299BA160}"/>
              </a:ext>
            </a:extLst>
          </p:cNvPr>
          <p:cNvSpPr txBox="1"/>
          <p:nvPr/>
        </p:nvSpPr>
        <p:spPr>
          <a:xfrm>
            <a:off x="3377493" y="1180391"/>
            <a:ext cx="3317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NLP on privacy policies and related texts;</a:t>
            </a:r>
          </a:p>
          <a:p>
            <a:r>
              <a:rPr lang="en-US" sz="2000" dirty="0"/>
              <a:t>Analysis of email scams directed at universities;</a:t>
            </a:r>
          </a:p>
          <a:p>
            <a:r>
              <a:rPr lang="en-US" sz="2000" dirty="0"/>
              <a:t>Detection of doxing on social media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C1FD8-DD2D-6E49-7D93-F9BE9616979F}"/>
              </a:ext>
            </a:extLst>
          </p:cNvPr>
          <p:cNvSpPr txBox="1"/>
          <p:nvPr/>
        </p:nvSpPr>
        <p:spPr>
          <a:xfrm>
            <a:off x="6752580" y="2573039"/>
            <a:ext cx="2592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Choice architecture for user privacy;</a:t>
            </a:r>
          </a:p>
          <a:p>
            <a:r>
              <a:rPr lang="en-US" sz="2000" dirty="0"/>
              <a:t>Location sharing privacy</a:t>
            </a:r>
          </a:p>
          <a:p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837136-6623-7E99-B158-DCD75BE72714}"/>
              </a:ext>
            </a:extLst>
          </p:cNvPr>
          <p:cNvSpPr txBox="1"/>
          <p:nvPr/>
        </p:nvSpPr>
        <p:spPr>
          <a:xfrm>
            <a:off x="359046" y="589600"/>
            <a:ext cx="28581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Measuring bias in language models;</a:t>
            </a:r>
          </a:p>
          <a:p>
            <a:r>
              <a:rPr lang="en-US" sz="2000" dirty="0"/>
              <a:t>Extraction of orthographic document structure;</a:t>
            </a:r>
          </a:p>
          <a:p>
            <a:r>
              <a:rPr lang="en-US" sz="2000" dirty="0"/>
              <a:t>Empirical study of metalanguage </a:t>
            </a:r>
            <a:br>
              <a:rPr lang="en-US" sz="2000" dirty="0"/>
            </a:br>
            <a:r>
              <a:rPr lang="en-US" sz="2000" dirty="0"/>
              <a:t>in English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C6480-AB28-2168-51B5-C1F520DE9669}"/>
              </a:ext>
            </a:extLst>
          </p:cNvPr>
          <p:cNvSpPr txBox="1"/>
          <p:nvPr/>
        </p:nvSpPr>
        <p:spPr>
          <a:xfrm>
            <a:off x="3169000" y="3474111"/>
            <a:ext cx="3317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Privacy behaviors on social media</a:t>
            </a:r>
          </a:p>
          <a:p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0CEDF-8A41-4050-3AD3-C5E4F7F7C823}"/>
              </a:ext>
            </a:extLst>
          </p:cNvPr>
          <p:cNvSpPr txBox="1"/>
          <p:nvPr/>
        </p:nvSpPr>
        <p:spPr>
          <a:xfrm>
            <a:off x="619877" y="3179954"/>
            <a:ext cx="259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Large-scale analysis of water service disruptions via news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9EAD3E-79F6-4DE5-EBEB-B8561A8F78E0}"/>
              </a:ext>
            </a:extLst>
          </p:cNvPr>
          <p:cNvSpPr txBox="1"/>
          <p:nvPr/>
        </p:nvSpPr>
        <p:spPr>
          <a:xfrm>
            <a:off x="3179829" y="4722388"/>
            <a:ext cx="32961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Socioeconomic impacts on privacy behaviors;</a:t>
            </a:r>
          </a:p>
          <a:p>
            <a:r>
              <a:rPr lang="en-US" sz="2000" dirty="0"/>
              <a:t>Equity issues in police radio communications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846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477A-E159-1AF8-3FA3-99862609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59B9-3C73-0919-ED2A-1C4B1DBA4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1853248"/>
            <a:ext cx="790722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Frequently, AI is about </a:t>
            </a:r>
            <a:r>
              <a:rPr lang="en-US" sz="2400" b="1" dirty="0"/>
              <a:t>models</a:t>
            </a:r>
            <a:r>
              <a:rPr lang="en-US" sz="2400" dirty="0"/>
              <a:t>: representations of the likelihoods of phenomena, often as words or images.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These models are trained on data from the internet.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It seems logical that these models inherit biases from training data. How can we measure those biases?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D7C84-91E4-610B-967D-DA613CEF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7011-C34C-EA9F-9BBB-C94961BE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9B2DB-6AEC-E380-EB44-2495A264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721923"/>
            <a:ext cx="7379777" cy="4526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I’ll discuss these projects from my lab: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disability words affect sentiment analysis and toxicity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nationality biases can be measured in text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image generation models reflect biases surrounding a non-western culture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D1B60-A495-93D3-D265-94CFDD33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C0712-B804-F38F-CCF5-1EDEE9781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37" y="4917766"/>
            <a:ext cx="1270000" cy="1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7D3545-272D-954C-AF2C-9865CD7986E2}"/>
              </a:ext>
            </a:extLst>
          </p:cNvPr>
          <p:cNvSpPr txBox="1"/>
          <p:nvPr/>
        </p:nvSpPr>
        <p:spPr>
          <a:xfrm>
            <a:off x="3558137" y="5153824"/>
            <a:ext cx="4992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Pranav </a:t>
            </a:r>
            <a:r>
              <a:rPr lang="en-US" dirty="0" err="1"/>
              <a:t>Venkit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Recent PhD grad form my lab</a:t>
            </a:r>
          </a:p>
          <a:p>
            <a:pPr marL="0" indent="0">
              <a:buNone/>
            </a:pPr>
            <a:r>
              <a:rPr lang="en-US" dirty="0"/>
              <a:t>Now a Research Scientist at Salesforce</a:t>
            </a:r>
          </a:p>
        </p:txBody>
      </p:sp>
    </p:spTree>
    <p:extLst>
      <p:ext uri="{BB962C8B-B14F-4D97-AF65-F5344CB8AC3E}">
        <p14:creationId xmlns:p14="http://schemas.microsoft.com/office/powerpoint/2010/main" val="11532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44DAD-6186-AC55-EF17-4527617E6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686B-E5E0-6DDC-88D9-6B734229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9" y="238866"/>
            <a:ext cx="7405677" cy="1400530"/>
          </a:xfrm>
        </p:spPr>
        <p:txBody>
          <a:bodyPr/>
          <a:lstStyle/>
          <a:p>
            <a:r>
              <a:rPr lang="en-US" sz="3200" dirty="0"/>
              <a:t>Project #1: Disability Words, Sentiment Analysis, and Toxicity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01D0F-F5D9-4F43-A2DA-A6D694500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09" y="2052925"/>
            <a:ext cx="8274279" cy="43523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Prior work showed that large language models (LLMs) exhibit gender and race biases. Do LLMs exhibit biases against people with disabilities too?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test several popular LLMs for bias. I’ll share a subset of the results today, specifically on BERT and GPT-2.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results are from: </a:t>
            </a:r>
          </a:p>
          <a:p>
            <a:r>
              <a:rPr lang="en-US" i="1" dirty="0"/>
              <a:t>Automated Ableism: An Exploration of Explicit Disability Biases in </a:t>
            </a:r>
            <a:r>
              <a:rPr lang="en-US" i="1" dirty="0" err="1"/>
              <a:t>AIaaS</a:t>
            </a:r>
            <a:r>
              <a:rPr lang="en-US" i="1" dirty="0"/>
              <a:t> Sentiment and Toxicity Analysis Models. Pranav Narayanan </a:t>
            </a:r>
            <a:r>
              <a:rPr lang="en-US" i="1" dirty="0" err="1"/>
              <a:t>Venkit</a:t>
            </a:r>
            <a:r>
              <a:rPr lang="en-US" i="1" dirty="0"/>
              <a:t>, Mukund Srinath, and Shomir Wilson. In Proc. </a:t>
            </a:r>
            <a:r>
              <a:rPr lang="en-US" i="1" dirty="0" err="1"/>
              <a:t>TrustNLP</a:t>
            </a:r>
            <a:r>
              <a:rPr lang="en-US" i="1" dirty="0"/>
              <a:t>, 2023. </a:t>
            </a:r>
            <a:r>
              <a:rPr lang="en-US" b="1" i="1" dirty="0"/>
              <a:t>Best Short Paper Award</a:t>
            </a:r>
            <a:r>
              <a:rPr lang="en-US" i="1" dirty="0"/>
              <a:t>.</a:t>
            </a:r>
          </a:p>
          <a:p>
            <a:r>
              <a:rPr lang="en-US" i="1" dirty="0"/>
              <a:t>A Study of Implicit Language Model Bias Against People with Disabilities. Pranav </a:t>
            </a:r>
            <a:r>
              <a:rPr lang="en-US" i="1" dirty="0" err="1"/>
              <a:t>Venkit</a:t>
            </a:r>
            <a:r>
              <a:rPr lang="en-US" i="1" dirty="0"/>
              <a:t>, Mukund Srinath, and Shomir Wilson. In Proc. COLING 2022.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05D91-17EC-86BC-1AD8-9E61151E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6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05C44-C04D-A748-DBCD-C37D086E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20F0-FC5D-CBA4-C70A-A2ECBF55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Primer: </a:t>
            </a:r>
            <a:br>
              <a:rPr lang="en-US" dirty="0"/>
            </a:br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9CE7E-58B4-18AA-1A0F-4A3406ED2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61" y="1853248"/>
            <a:ext cx="7469277" cy="50510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Sentiment analysis is the task of determining the “emotional valence” of a piece of text (e.g., a social media post, a product review, an opinion piece, etc.).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Often, this emotion is represented on a </a:t>
            </a:r>
            <a:r>
              <a:rPr lang="en-US" b="1" dirty="0"/>
              <a:t>positive to negative </a:t>
            </a:r>
            <a:r>
              <a:rPr lang="en-US" dirty="0"/>
              <a:t>scale (e.g., -1 to 1), though it can be more complicated.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C9083-63DB-4E91-6DEA-619D74F9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995DA-7222-6E5E-8EEB-34BB7A91E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51" y="3940058"/>
            <a:ext cx="4620127" cy="231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A540B-C990-50BF-1CB7-7CD5D94B0D0E}"/>
              </a:ext>
            </a:extLst>
          </p:cNvPr>
          <p:cNvSpPr txBox="1"/>
          <p:nvPr/>
        </p:nvSpPr>
        <p:spPr>
          <a:xfrm>
            <a:off x="2076650" y="6558509"/>
            <a:ext cx="4990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www.teamsupport.com</a:t>
            </a:r>
            <a:r>
              <a:rPr lang="en-US" sz="1000" dirty="0"/>
              <a:t>/blog/customer-sentiment-analysis-vs-cdi-1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FF1A4A-EC00-9CB2-DB25-AF8B460A4DE7}"/>
              </a:ext>
            </a:extLst>
          </p:cNvPr>
          <p:cNvSpPr txBox="1">
            <a:spLocks/>
          </p:cNvSpPr>
          <p:nvPr/>
        </p:nvSpPr>
        <p:spPr>
          <a:xfrm>
            <a:off x="856687" y="3940059"/>
            <a:ext cx="3007524" cy="231195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i="1" dirty="0"/>
              <a:t>“Fabulous evening for the awards ceremony! Everyone’s dressed in their finest clothes!”</a:t>
            </a:r>
          </a:p>
          <a:p>
            <a:pPr marL="0" indent="0">
              <a:buFont typeface="Wingdings 3" charset="2"/>
              <a:buNone/>
            </a:pPr>
            <a:r>
              <a:rPr lang="en-US" i="1" dirty="0"/>
              <a:t>“The movie’s plot bored me and the soundtrack was terrible.”</a:t>
            </a:r>
          </a:p>
        </p:txBody>
      </p:sp>
    </p:spTree>
    <p:extLst>
      <p:ext uri="{BB962C8B-B14F-4D97-AF65-F5344CB8AC3E}">
        <p14:creationId xmlns:p14="http://schemas.microsoft.com/office/powerpoint/2010/main" val="32075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D4274-96F2-FA3F-0FB3-A28AE55C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92B6-2D46-B73B-A788-2EC51E4D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9C327-506E-88D3-2D55-0EC111D1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1402063"/>
            <a:ext cx="8174580" cy="2679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use a template to generate sentences that describe explicitly disabled, explicitly non-disabled, and disability-status-unspecified people:</a:t>
            </a:r>
          </a:p>
          <a:p>
            <a:pPr marL="0" indent="0" algn="ctr">
              <a:buNone/>
            </a:pPr>
            <a:r>
              <a:rPr lang="en-US" sz="2000" b="1" dirty="0">
                <a:ea typeface="Verdana" panose="020B0604030504040204" pitchFamily="34" charset="0"/>
              </a:rPr>
              <a:t>The &lt;desc&gt; &lt;noun&gt; &lt;verb&gt; &lt;mask&gt;.</a:t>
            </a:r>
          </a:p>
          <a:p>
            <a:pPr marL="0" indent="0">
              <a:buNone/>
            </a:pPr>
            <a:r>
              <a:rPr lang="en-US" sz="2000" b="1" dirty="0">
                <a:ea typeface="Verdana" panose="020B0604030504040204" pitchFamily="34" charset="0"/>
              </a:rPr>
              <a:t>&lt;desc&gt;</a:t>
            </a:r>
            <a:r>
              <a:rPr lang="en-US" sz="2000" dirty="0">
                <a:ea typeface="Verdana" panose="020B0604030504040204" pitchFamily="34" charset="0"/>
              </a:rPr>
              <a:t>: descriptions related to disability and non-disability</a:t>
            </a:r>
            <a:br>
              <a:rPr lang="en-US" sz="2000" dirty="0">
                <a:ea typeface="Verdana" panose="020B0604030504040204" pitchFamily="34" charset="0"/>
              </a:rPr>
            </a:br>
            <a:r>
              <a:rPr lang="en-US" sz="2000" b="1" dirty="0">
                <a:ea typeface="Verdana" panose="020B0604030504040204" pitchFamily="34" charset="0"/>
              </a:rPr>
              <a:t>&lt;noun&gt;</a:t>
            </a:r>
            <a:r>
              <a:rPr lang="en-US" sz="2000" dirty="0">
                <a:ea typeface="Verdana" panose="020B0604030504040204" pitchFamily="34" charset="0"/>
              </a:rPr>
              <a:t>: {person, woman, man}</a:t>
            </a:r>
            <a:br>
              <a:rPr lang="en-US" sz="2000" b="1" dirty="0">
                <a:ea typeface="Verdana" panose="020B0604030504040204" pitchFamily="34" charset="0"/>
              </a:rPr>
            </a:br>
            <a:r>
              <a:rPr lang="en-US" sz="2000" b="1" dirty="0">
                <a:ea typeface="Verdana" panose="020B0604030504040204" pitchFamily="34" charset="0"/>
              </a:rPr>
              <a:t>&lt;verb&gt;</a:t>
            </a:r>
            <a:r>
              <a:rPr lang="en-US" sz="2000" dirty="0">
                <a:ea typeface="Verdana" panose="020B0604030504040204" pitchFamily="34" charset="0"/>
              </a:rPr>
              <a:t>: Top 100 connecting words used in the English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B8D75-8A07-19AE-E672-9DA8CE36D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674584-12BD-70ED-F83C-C8F4C5E3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0" y="4001307"/>
            <a:ext cx="4355432" cy="275325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30EE3B-39BD-8079-8641-3C4BF9DD05A1}"/>
              </a:ext>
            </a:extLst>
          </p:cNvPr>
          <p:cNvSpPr txBox="1">
            <a:spLocks/>
          </p:cNvSpPr>
          <p:nvPr/>
        </p:nvSpPr>
        <p:spPr>
          <a:xfrm>
            <a:off x="4934791" y="4435948"/>
            <a:ext cx="3992641" cy="188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We gathered terms for each subgroup from several sources and then turned them into descriptions suitable for the template above.</a:t>
            </a:r>
            <a:endParaRPr lang="en-US" dirty="0"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4413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2463</TotalTime>
  <Words>2064</Words>
  <Application>Microsoft Macintosh PowerPoint</Application>
  <PresentationFormat>On-screen Show (4:3)</PresentationFormat>
  <Paragraphs>240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Catamaran</vt:lpstr>
      <vt:lpstr>Century Gothic</vt:lpstr>
      <vt:lpstr>Roboto</vt:lpstr>
      <vt:lpstr>Verdana</vt:lpstr>
      <vt:lpstr>Wingdings 3</vt:lpstr>
      <vt:lpstr>Ion</vt:lpstr>
      <vt:lpstr>Case Studies of Sociodemographic Biases by Artificial Intelligence Models</vt:lpstr>
      <vt:lpstr>Affiliation History</vt:lpstr>
      <vt:lpstr>The Human Language Technologies Lab at Penn State</vt:lpstr>
      <vt:lpstr>PowerPoint Presentation</vt:lpstr>
      <vt:lpstr>Artificial Intelligence and Biases</vt:lpstr>
      <vt:lpstr>Three Projects</vt:lpstr>
      <vt:lpstr>Project #1: Disability Words, Sentiment Analysis, and Toxicity Detection</vt:lpstr>
      <vt:lpstr>A Brief Primer:  Sentiment Analysis</vt:lpstr>
      <vt:lpstr>Sentence Template</vt:lpstr>
      <vt:lpstr>Masking</vt:lpstr>
      <vt:lpstr>Results</vt:lpstr>
      <vt:lpstr>Project #2: Nationality Bias in Text Generation</vt:lpstr>
      <vt:lpstr>Approach</vt:lpstr>
      <vt:lpstr>Examples of Sentences Completed by GPT-2</vt:lpstr>
      <vt:lpstr>Results: Internet Usage and Economic Status</vt:lpstr>
      <vt:lpstr>Results: Lexical Analysis</vt:lpstr>
      <vt:lpstr>Results: World Map</vt:lpstr>
      <vt:lpstr>Project #3: Biases in Image Generation</vt:lpstr>
      <vt:lpstr>Study Design</vt:lpstr>
      <vt:lpstr>Key Findings</vt:lpstr>
      <vt:lpstr>Exoticism</vt:lpstr>
      <vt:lpstr>Cultural Misappropriation</vt:lpstr>
      <vt:lpstr>A Critique of the Problem</vt:lpstr>
      <vt:lpstr>My Interest: Moving Beyond Case Studies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for Privacy and Social Good</dc:title>
  <dc:creator>Wilson, Shomir</dc:creator>
  <cp:lastModifiedBy>Wilson, Shomir</cp:lastModifiedBy>
  <cp:revision>192</cp:revision>
  <dcterms:created xsi:type="dcterms:W3CDTF">2022-12-26T21:35:50Z</dcterms:created>
  <dcterms:modified xsi:type="dcterms:W3CDTF">2025-05-12T18:29:55Z</dcterms:modified>
</cp:coreProperties>
</file>